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260" r:id="rId3"/>
    <p:sldId id="270" r:id="rId4"/>
    <p:sldId id="272" r:id="rId5"/>
    <p:sldId id="271" r:id="rId6"/>
    <p:sldId id="286" r:id="rId7"/>
    <p:sldId id="287" r:id="rId8"/>
    <p:sldId id="288" r:id="rId9"/>
    <p:sldId id="289" r:id="rId10"/>
    <p:sldId id="28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94660"/>
  </p:normalViewPr>
  <p:slideViewPr>
    <p:cSldViewPr>
      <p:cViewPr varScale="1">
        <p:scale>
          <a:sx n="122" d="100"/>
          <a:sy n="122" d="100"/>
        </p:scale>
        <p:origin x="-19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D488FB2-E289-4B6A-B165-08FB597681EA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48B7E5-7BA8-453A-AE42-046FB8343D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688D62C-0B41-45A7-9A30-D817FF5B962B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C0935E-2E77-44C2-A4EC-7ECB5135E26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4741B9-5240-4ED6-9ADC-D72048B45D1A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643360-6B40-4DA4-930E-6C972181DF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179E7E5-8165-443F-9029-4263F7F17B11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70AC7D-1BCA-441C-BDE0-BA0D5F73EB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7877BD-1E3B-46E4-A7B3-13AE3AAC7E89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 lvl="0"/>
            <a:fld id="{1DC5769C-F4D7-42CF-8E1F-B88C45CB0875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3789941-758F-40E7-84E3-0319A5C8CE40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E6E707-AE97-405F-8596-D82EC1010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F1C135A-9C65-49F6-B40D-6CFE3DED5C33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6A514E9-7E71-46B4-A605-0F92EBEC595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0701644-F5E4-4BEF-8E39-83D0FEA3ADE3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4E0792-A523-46E5-8370-D240D7CF22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F90FAB-250E-4EBB-8B07-B8835C2A08C0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4E51EE-0B05-421D-8290-BBD23277659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A4EF76F-2BAC-402F-9200-0CF7F9D5AB72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A89769-2BAB-4977-9750-0A4B6AC05B0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D013D24-87BA-4178-B334-12E652C32EF5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2F248F-ABAC-4CE8-9707-F386DEA7B20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lvl="0"/>
            <a:fld id="{A8D0ADAE-D523-497B-A7AA-488A91046B3A}" type="datetime1">
              <a:rPr lang="en-GB" smtClean="0"/>
              <a:pPr lvl="0"/>
              <a:t>06/02/2014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lvl="0"/>
            <a:fld id="{92CAE45B-2AA4-468B-967E-59393F83402E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tif"/><Relationship Id="rId18" Type="http://schemas.openxmlformats.org/officeDocument/2006/relationships/hyperlink" Target="wasdale_to_keswick_pg_960x720.mp4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image" Target="../media/image8.jp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Eype%20Coastal%20Cruising.mp4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hyperlink" Target="Paragliding%20Parlick%20to%20Yorkshire%20Dales%2020%20April%202013.mp4" TargetMode="Externa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hyperlink" Target="Surfing%20the%20Sierras%20Video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hyperlink" Target="first_complete_crossing_of_california's_high_sierra_1280x720.mp4" TargetMode="External"/><Relationship Id="rId4" Type="http://schemas.openxmlformats.org/officeDocument/2006/relationships/hyperlink" Target="surfing_the_sierras%20slides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umbria%20Soaring%20Club%20Committee%20meeting.mp4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1719" y="16111"/>
            <a:ext cx="9144000" cy="586116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noFill/>
              <a:uFillTx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439"/>
            <a:ext cx="9144000" cy="2853787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Programme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3" y="2578"/>
            <a:ext cx="9154432" cy="25623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3"/>
          <p:cNvSpPr txBox="1"/>
          <p:nvPr/>
        </p:nvSpPr>
        <p:spPr>
          <a:xfrm>
            <a:off x="2123729" y="123339"/>
            <a:ext cx="4824535" cy="2431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- </a:t>
            </a:r>
            <a:r>
              <a:rPr lang="en-GB" sz="4000" b="0" i="0" u="none" strike="noStrike" kern="1200" cap="none" spc="0" baseline="0" dirty="0" smtClean="0">
                <a:solidFill>
                  <a:srgbClr val="FF0000"/>
                </a:solidFill>
                <a:uFillTx/>
                <a:latin typeface="Calibri"/>
              </a:rPr>
              <a:t>Dales HG &amp; PG Club </a:t>
            </a:r>
            <a:r>
              <a:rPr lang="en-GB" sz="40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- </a:t>
            </a:r>
            <a:r>
              <a:rPr lang="en-GB" sz="28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                    </a:t>
            </a:r>
            <a:endParaRPr lang="en-GB" sz="2800" b="0" i="0" u="none" strike="noStrike" kern="1200" cap="none" spc="0" baseline="0" dirty="0" smtClean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dirty="0" smtClean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latin typeface="Calibri"/>
              </a:rPr>
              <a:t>                   </a:t>
            </a:r>
            <a:r>
              <a:rPr lang="en-GB" dirty="0">
                <a:solidFill>
                  <a:srgbClr val="FF0000"/>
                </a:solidFill>
                <a:latin typeface="Calibri"/>
              </a:rPr>
              <a:t>6</a:t>
            </a:r>
            <a:r>
              <a:rPr lang="en-GB" b="0" i="0" u="none" strike="noStrike" kern="1200" cap="none" spc="0" baseline="30000" dirty="0" smtClean="0">
                <a:solidFill>
                  <a:srgbClr val="FF0000"/>
                </a:solidFill>
                <a:uFillTx/>
                <a:latin typeface="Calibri"/>
              </a:rPr>
              <a:t>th</a:t>
            </a:r>
            <a:r>
              <a:rPr lang="en-GB" b="0" i="0" u="none" strike="noStrike" kern="1200" cap="none" spc="0" baseline="0" dirty="0" smtClean="0">
                <a:solidFill>
                  <a:srgbClr val="FF0000"/>
                </a:solidFill>
                <a:uFillTx/>
                <a:latin typeface="Calibri"/>
              </a:rPr>
              <a:t> February 2014</a:t>
            </a:r>
            <a:endParaRPr lang="en-GB" b="0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277242" y="2492892"/>
            <a:ext cx="2592954" cy="36933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  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</a:t>
            </a:r>
            <a:r>
              <a:rPr lang="en-GB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VIDEO PROGRAMME 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602421" y="2996952"/>
            <a:ext cx="4868640" cy="378565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A Lakeland Classic</a:t>
            </a: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solidFill>
                  <a:srgbClr val="000000"/>
                </a:solidFill>
                <a:latin typeface="Calibri"/>
              </a:rPr>
              <a:t>Up close and personal – coastal </a:t>
            </a: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flying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Into the heart of the Dales </a:t>
            </a:r>
            <a:endParaRPr lang="en-GB" sz="20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Surfing the Sierras – slides intro’/video1/2</a:t>
            </a:r>
          </a:p>
          <a:p>
            <a:pP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Committee meetings – the inside story</a:t>
            </a:r>
            <a:endParaRPr lang="en-GB" sz="2000" dirty="0">
              <a:solidFill>
                <a:srgbClr val="FF0000"/>
              </a:solidFill>
              <a:latin typeface="Calibri"/>
            </a:endParaRP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dirty="0">
              <a:solidFill>
                <a:srgbClr val="000000"/>
              </a:solidFill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2320" y="6381328"/>
            <a:ext cx="1492075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www.xcflight.com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31867"/>
            <a:ext cx="1249994" cy="987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278.photobucket.com/albums/kk91/lsueno/bugs-bunny-forever11ThatsAllFolk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99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www.apcoaviation.com/images/parachute_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5555" y="5264164"/>
            <a:ext cx="320433" cy="3600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2"/>
          <p:cNvSpPr txBox="1"/>
          <p:nvPr/>
        </p:nvSpPr>
        <p:spPr>
          <a:xfrm>
            <a:off x="2941597" y="5316422"/>
            <a:ext cx="150417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www.xcflight.com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d\Pictures\wasdalepicsjamespiercesometimesyurtyjames\DSCN3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66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59" y="5550"/>
            <a:ext cx="4248476" cy="95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 </a:t>
            </a:r>
            <a:r>
              <a:rPr lang="en-GB" sz="2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personal</a:t>
            </a:r>
            <a:r>
              <a:rPr lang="en-GB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insight into flying the Lake District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044" y="3933056"/>
            <a:ext cx="2932599" cy="120033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Topography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Flying conditions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Some typical routes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t="6446" r="17739" b="12552"/>
          <a:stretch/>
        </p:blipFill>
        <p:spPr>
          <a:xfrm>
            <a:off x="108044" y="5109065"/>
            <a:ext cx="2159700" cy="1622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639" y="0"/>
            <a:ext cx="9144000" cy="6902622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5"/>
            <a:ext cx="9129360" cy="62819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27157" y="33366"/>
            <a:ext cx="8407514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The Lake District – </a:t>
            </a:r>
            <a:r>
              <a:rPr lang="en-GB" sz="24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A selection of three mountain routes </a:t>
            </a: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4725143"/>
            <a:ext cx="3182794" cy="1477328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Ennerdale</a:t>
            </a: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/</a:t>
            </a:r>
            <a:r>
              <a:rPr lang="en-GB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Wasdale</a:t>
            </a: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/</a:t>
            </a:r>
            <a:r>
              <a:rPr lang="en-GB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Eskdale</a:t>
            </a:r>
            <a:endParaRPr lang="en-GB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err="1" smtClean="0">
                <a:solidFill>
                  <a:srgbClr val="FFFFFF"/>
                </a:solidFill>
                <a:uFillTx/>
                <a:latin typeface="Calibri"/>
              </a:rPr>
              <a:t>Wastwater</a:t>
            </a:r>
            <a:r>
              <a:rPr lang="en-GB" sz="1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 Screes </a:t>
            </a: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to Keswick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Barton/High Street/Kendal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7" y="0"/>
            <a:ext cx="9144000" cy="68919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74495" y="2132856"/>
            <a:ext cx="1933544" cy="40011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B7DEE8"/>
                </a:solidFill>
                <a:uFillTx/>
                <a:latin typeface="Calibri"/>
              </a:rPr>
              <a:t>Barton to Kendal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12" y="2740273"/>
            <a:ext cx="3108347" cy="40011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Ennerdale/Wasdale/Eskdale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7744" y="5085184"/>
            <a:ext cx="288032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 smtClean="0">
                <a:solidFill>
                  <a:srgbClr val="FFFFFF"/>
                </a:solidFill>
                <a:uFillTx/>
                <a:latin typeface="Calibri"/>
              </a:rPr>
              <a:t>Wastwater</a:t>
            </a:r>
            <a:r>
              <a:rPr lang="en-GB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  Screes 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to Keswick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76"/>
            <a:ext cx="9144000" cy="630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76"/>
            <a:ext cx="9144000" cy="630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76"/>
            <a:ext cx="9144000" cy="63093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3"/>
          <p:cNvSpPr txBox="1"/>
          <p:nvPr/>
        </p:nvSpPr>
        <p:spPr>
          <a:xfrm>
            <a:off x="633807" y="0"/>
            <a:ext cx="6386471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Screes/Scafell/Keswick </a:t>
            </a:r>
            <a:r>
              <a:rPr lang="en-GB" sz="24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------------- route</a:t>
            </a: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80" y="559978"/>
            <a:ext cx="9144000" cy="630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0186"/>
            <a:ext cx="9139520" cy="630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7093"/>
            <a:ext cx="9144000" cy="631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4" y="554862"/>
            <a:ext cx="9131876" cy="630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6" y="554865"/>
            <a:ext cx="9140836" cy="630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16" y="554870"/>
            <a:ext cx="9140836" cy="631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387" y="519247"/>
            <a:ext cx="9166907" cy="636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840" y="519240"/>
            <a:ext cx="9168360" cy="63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1041"/>
            <a:ext cx="9139519" cy="6336949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2967" y="516134"/>
            <a:ext cx="9176967" cy="635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480" y="521042"/>
            <a:ext cx="9144000" cy="634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480" y="540285"/>
            <a:ext cx="9143999" cy="634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37652"/>
            <a:ext cx="9139518" cy="633792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21"/>
          <p:cNvSpPr txBox="1"/>
          <p:nvPr/>
        </p:nvSpPr>
        <p:spPr>
          <a:xfrm>
            <a:off x="467541" y="547094"/>
            <a:ext cx="208448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Route end (Keswick)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274" y="522920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18" action="ppaction://hlinkfile"/>
              </a:rPr>
              <a:t>VIDEO LINK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16189" r="1547" b="5794"/>
          <a:stretch/>
        </p:blipFill>
        <p:spPr>
          <a:xfrm>
            <a:off x="24415" y="1266994"/>
            <a:ext cx="9124207" cy="5534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61554"/>
            <a:ext cx="65898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Eype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to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Charmouth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20k  Out and Return coastal flight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ight Arrow 4"/>
          <p:cNvSpPr/>
          <p:nvPr/>
        </p:nvSpPr>
        <p:spPr>
          <a:xfrm rot="12429931">
            <a:off x="7831323" y="5902747"/>
            <a:ext cx="792088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U-Turn Arrow 5"/>
          <p:cNvSpPr/>
          <p:nvPr/>
        </p:nvSpPr>
        <p:spPr>
          <a:xfrm rot="17438725">
            <a:off x="427149" y="3108120"/>
            <a:ext cx="454426" cy="535857"/>
          </a:xfrm>
          <a:prstGeom prst="utur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62555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START/FINISH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361584" y="206975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3" action="ppaction://hlinkfile"/>
              </a:rPr>
              <a:t>VIDEO 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7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9182" b="5560"/>
          <a:stretch/>
        </p:blipFill>
        <p:spPr>
          <a:xfrm>
            <a:off x="-2492" y="598814"/>
            <a:ext cx="9144000" cy="5638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80312" y="2060848"/>
            <a:ext cx="12479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Hawes</a:t>
            </a:r>
            <a:endParaRPr lang="en-US" sz="3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532" y="7822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Spring XC into the Dales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407708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20/4/2013  </a:t>
            </a:r>
            <a:r>
              <a:rPr lang="en-GB" dirty="0" smtClean="0"/>
              <a:t>     max height: </a:t>
            </a:r>
            <a:r>
              <a:rPr lang="en-GB" dirty="0" smtClean="0">
                <a:solidFill>
                  <a:srgbClr val="FFFF00"/>
                </a:solidFill>
              </a:rPr>
              <a:t>5850’  </a:t>
            </a:r>
            <a:r>
              <a:rPr lang="en-GB" dirty="0" smtClean="0"/>
              <a:t>distance: </a:t>
            </a:r>
            <a:r>
              <a:rPr lang="en-GB" dirty="0" smtClean="0">
                <a:solidFill>
                  <a:srgbClr val="FFFF00"/>
                </a:solidFill>
              </a:rPr>
              <a:t>60k</a:t>
            </a:r>
            <a:r>
              <a:rPr lang="en-GB" dirty="0" smtClean="0"/>
              <a:t>    take off: </a:t>
            </a:r>
            <a:r>
              <a:rPr lang="en-GB" dirty="0" smtClean="0">
                <a:solidFill>
                  <a:srgbClr val="FFFF00"/>
                </a:solidFill>
              </a:rPr>
              <a:t>2pm</a:t>
            </a:r>
            <a:r>
              <a:rPr lang="en-GB" dirty="0" smtClean="0"/>
              <a:t>         landing:</a:t>
            </a:r>
            <a:r>
              <a:rPr lang="en-GB" dirty="0" smtClean="0">
                <a:solidFill>
                  <a:srgbClr val="FFFF00"/>
                </a:solidFill>
              </a:rPr>
              <a:t>3:40pm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38884" t="26210" r="34096" b="56323"/>
          <a:stretch/>
        </p:blipFill>
        <p:spPr bwMode="auto">
          <a:xfrm>
            <a:off x="3634356" y="3068960"/>
            <a:ext cx="5404971" cy="1280592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1" t="26534" r="34328" b="56316"/>
          <a:stretch/>
        </p:blipFill>
        <p:spPr bwMode="auto">
          <a:xfrm>
            <a:off x="3634356" y="4437112"/>
            <a:ext cx="5404971" cy="1224136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520" y="4725144"/>
            <a:ext cx="1253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Parlick</a:t>
            </a:r>
            <a:endParaRPr lang="en-US" sz="3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272" y="109450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hlinkClick r:id="rId5" action="ppaction://hlinkfile"/>
              </a:rPr>
              <a:t>VIDEO CLIP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43808" y="5805264"/>
            <a:ext cx="6169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“Never compete with someone who has nothing to </a:t>
            </a:r>
            <a:r>
              <a:rPr lang="en-GB" dirty="0" smtClean="0"/>
              <a:t>lose”.</a:t>
            </a:r>
          </a:p>
          <a:p>
            <a:endParaRPr lang="en-GB" dirty="0"/>
          </a:p>
          <a:p>
            <a:r>
              <a:rPr lang="en-GB" dirty="0" smtClean="0"/>
              <a:t>                                                                                    </a:t>
            </a:r>
            <a:r>
              <a:rPr lang="en-GB" dirty="0" err="1" smtClean="0"/>
              <a:t>Gracian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6349275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2" action="ppaction://hlinkfile"/>
              </a:rPr>
              <a:t>VIDEO CLIP</a:t>
            </a:r>
            <a:r>
              <a:rPr lang="en-GB" dirty="0" smtClean="0">
                <a:solidFill>
                  <a:schemeClr val="bg1"/>
                </a:solidFill>
              </a:rPr>
              <a:t> (1)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5" y="584774"/>
            <a:ext cx="9119091" cy="522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36129" y="0"/>
            <a:ext cx="4207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prstClr val="white"/>
                </a:solidFill>
              </a:rPr>
              <a:t>Surfing the </a:t>
            </a:r>
            <a:r>
              <a:rPr lang="en-GB" sz="3200" dirty="0" smtClean="0">
                <a:solidFill>
                  <a:prstClr val="white"/>
                </a:solidFill>
              </a:rPr>
              <a:t>Sierras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5898481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FFFF00"/>
                </a:solidFill>
                <a:hlinkClick r:id="rId4" action="ppaction://hlinkfile"/>
              </a:rPr>
              <a:t>INTRO’ SLIDES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8633" y="6323368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5" action="ppaction://hlinkfile"/>
              </a:rPr>
              <a:t>VIDEO CLIP </a:t>
            </a:r>
            <a:r>
              <a:rPr lang="en-GB" dirty="0" smtClean="0">
                <a:solidFill>
                  <a:schemeClr val="bg1"/>
                </a:solidFill>
              </a:rPr>
              <a:t>(2)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13677" r="20767" b="3859"/>
          <a:stretch/>
        </p:blipFill>
        <p:spPr bwMode="auto">
          <a:xfrm>
            <a:off x="-14162" y="692696"/>
            <a:ext cx="5934709" cy="49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7912" r="188" b="3735"/>
          <a:stretch/>
        </p:blipFill>
        <p:spPr bwMode="auto">
          <a:xfrm>
            <a:off x="-21759" y="704170"/>
            <a:ext cx="9165759" cy="4957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8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96183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445346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 ……….. 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You want to be on the club committee?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Think it’s easy?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Can make sound judgements?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Understand the rules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Can keep calm and handle stress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r>
              <a:rPr lang="en-GB" dirty="0" smtClean="0"/>
              <a:t>WELL …….</a:t>
            </a:r>
          </a:p>
          <a:p>
            <a:endParaRPr lang="en-GB" dirty="0"/>
          </a:p>
          <a:p>
            <a:r>
              <a:rPr lang="en-GB" dirty="0" smtClean="0"/>
              <a:t>Sometimes it can be difficult.</a:t>
            </a:r>
          </a:p>
          <a:p>
            <a:endParaRPr lang="en-GB" dirty="0"/>
          </a:p>
          <a:p>
            <a:r>
              <a:rPr lang="en-GB" dirty="0" smtClean="0"/>
              <a:t>MEET ……….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5733256"/>
            <a:ext cx="377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‘IRONMAN’</a:t>
            </a:r>
            <a:endParaRPr lang="en-GB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2719" y="5714631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3" action="ppaction://hlinkfile"/>
              </a:rPr>
              <a:t>VIDEO CLIP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1773</TotalTime>
  <Words>208</Words>
  <Application>Microsoft Office PowerPoint</Application>
  <PresentationFormat>On-screen Show (4:3)</PresentationFormat>
  <Paragraphs>69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Heaven v God’s Own Country</dc:title>
  <dc:creator>Ed Cleasby</dc:creator>
  <cp:lastModifiedBy>Ed Cleasby</cp:lastModifiedBy>
  <cp:revision>96</cp:revision>
  <dcterms:created xsi:type="dcterms:W3CDTF">2013-02-15T12:21:35Z</dcterms:created>
  <dcterms:modified xsi:type="dcterms:W3CDTF">2014-02-06T14:13:03Z</dcterms:modified>
</cp:coreProperties>
</file>